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 Jones" initials="LJ" lastIdx="0" clrIdx="0">
    <p:extLst>
      <p:ext uri="{19B8F6BF-5375-455C-9EA6-DF929625EA0E}">
        <p15:presenceInfo xmlns:p15="http://schemas.microsoft.com/office/powerpoint/2012/main" userId="S-1-5-21-1137455174-1299068387-538272213-591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BE"/>
    <a:srgbClr val="007A87"/>
    <a:srgbClr val="E98300"/>
    <a:srgbClr val="BED600"/>
    <a:srgbClr val="61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3" autoAdjust="0"/>
    <p:restoredTop sz="96357" autoAdjust="0"/>
  </p:normalViewPr>
  <p:slideViewPr>
    <p:cSldViewPr snapToGrid="0">
      <p:cViewPr>
        <p:scale>
          <a:sx n="110" d="100"/>
          <a:sy n="110" d="100"/>
        </p:scale>
        <p:origin x="1788" y="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48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1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42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65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10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62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25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23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580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39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5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ABE62-F07D-4360-9C0A-E9DB23FDA445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BBEB2-4AFF-40B0-8860-A4F1C4DE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07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2D9F6-DD2A-4763-9F78-93CB92A05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-1325563"/>
            <a:ext cx="8543925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z="1800" u="sng" dirty="0">
                <a:latin typeface="Arial" panose="020B0604020202020204" pitchFamily="34" charset="0"/>
                <a:cs typeface="Arial" panose="020B0604020202020204" pitchFamily="34" charset="0"/>
              </a:rPr>
              <a:t>Employee Benefits at Oldham Council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2F0B49-A09C-40FD-BCDB-9A4861324441}"/>
              </a:ext>
            </a:extLst>
          </p:cNvPr>
          <p:cNvSpPr/>
          <p:nvPr/>
        </p:nvSpPr>
        <p:spPr>
          <a:xfrm>
            <a:off x="149873" y="63983"/>
            <a:ext cx="9606249" cy="311475"/>
          </a:xfrm>
          <a:prstGeom prst="roundRect">
            <a:avLst/>
          </a:prstGeom>
          <a:solidFill>
            <a:srgbClr val="00B3B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Benefits at Oldham Council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FA85A27-1B83-49FE-86FC-FBC0CB15F6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465273"/>
              </p:ext>
            </p:extLst>
          </p:nvPr>
        </p:nvGraphicFramePr>
        <p:xfrm>
          <a:off x="149873" y="396875"/>
          <a:ext cx="9606249" cy="6279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2083">
                  <a:extLst>
                    <a:ext uri="{9D8B030D-6E8A-4147-A177-3AD203B41FA5}">
                      <a16:colId xmlns:a16="http://schemas.microsoft.com/office/drawing/2014/main" val="2215125785"/>
                    </a:ext>
                  </a:extLst>
                </a:gridCol>
                <a:gridCol w="3202083">
                  <a:extLst>
                    <a:ext uri="{9D8B030D-6E8A-4147-A177-3AD203B41FA5}">
                      <a16:colId xmlns:a16="http://schemas.microsoft.com/office/drawing/2014/main" val="1956141724"/>
                    </a:ext>
                  </a:extLst>
                </a:gridCol>
                <a:gridCol w="3202083">
                  <a:extLst>
                    <a:ext uri="{9D8B030D-6E8A-4147-A177-3AD203B41FA5}">
                      <a16:colId xmlns:a16="http://schemas.microsoft.com/office/drawing/2014/main" val="962600999"/>
                    </a:ext>
                  </a:extLst>
                </a:gridCol>
              </a:tblGrid>
              <a:tr h="6279123">
                <a:tc>
                  <a:txBody>
                    <a:bodyPr/>
                    <a:lstStyle/>
                    <a:p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&amp; Wellbeing: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‘Wellbeing Matters’ workforce wellbeing offer– initiatives to support mental health, physical health and lifestyle behaviours including;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to our wellbeing calendar for events, workshops and classes to help improve your health and wellbeing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Assistance Programme; including Counselling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Occupational Health; including Physiotherapy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Sign-posting to local and national support services e.g. ABL Health, Healthy Minds, GM Resilience Hub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Opportunities to connect with colleagues including Lunchtime walks and Running clubs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Cash Plans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Mental Health First Aiders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Discounted Gym Memberships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 Flu Jabs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Flexibility: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Flexi-time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Compressed Hours/Term-Time only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 Breaks / Sabbaticals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Flexible Retirement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Generous holiday entitlement plus option to buy more annual leave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Blended approach to working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Work/life balance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Accreditations: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Recognition: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Staff Awards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Service Awards inc recognition for other key milestones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Pay, Benefits and Allowances: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Pay progression within grades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Government Pension Scheme or Teachers Pension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Occupational sickness scheme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Enhanced maternity / adoption pay, paid fertility leave and paternity pay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 allowance for those with essential job roles + HMRC rate mileage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Unsocial hours band payments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Cycle to Work Scheme plus lockers, showers and secure bike stands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discounts including local offers, plus Home Electronics scheme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back towards eye tests and glasses for VDU users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on Microsoft 365 subscription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 Supported Volunteering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Wellbeing: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Oldham Credit Union savings &amp; loans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Sign-posting to local and national support services e.g. Money Helper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50" b="1" dirty="0">
                        <a:solidFill>
                          <a:srgbClr val="E983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&amp; Development: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Comprehensive Induction programme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Leadership &amp; Management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‘Let’s Talk’ development conversations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and Professional development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&amp; Training: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Apprenticeships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T-level Placements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Traineeships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Learning Management System and e-learning packages covering a range of topics from Health and Safety, Customer Service skills, Management and Leadership and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Voice: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surveys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conferences with the Chief Executive and Council Leader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Change Champions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Union recognition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Staff engagement sessions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50" b="1" dirty="0">
                          <a:solidFill>
                            <a:srgbClr val="E983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Collaboration Opportunities: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 Networks to share good practice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Building a borough-wide strengths based approach with our partners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203211"/>
                  </a:ext>
                </a:extLst>
              </a:tr>
            </a:tbl>
          </a:graphicData>
        </a:graphic>
      </p:graphicFrame>
      <p:pic>
        <p:nvPicPr>
          <p:cNvPr id="10" name="Picture 9" descr="Committed to being a menopause friendly employer">
            <a:extLst>
              <a:ext uri="{FF2B5EF4-FFF2-40B4-BE49-F238E27FC236}">
                <a16:creationId xmlns:a16="http://schemas.microsoft.com/office/drawing/2014/main" id="{F21A07B6-A5A0-43D2-9397-D68F12C852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5" y="6272300"/>
            <a:ext cx="1510597" cy="377649"/>
          </a:xfrm>
          <a:prstGeom prst="rect">
            <a:avLst/>
          </a:prstGeom>
        </p:spPr>
      </p:pic>
      <p:pic>
        <p:nvPicPr>
          <p:cNvPr id="8" name="Picture 7" descr="Disability Confident Employer">
            <a:extLst>
              <a:ext uri="{FF2B5EF4-FFF2-40B4-BE49-F238E27FC236}">
                <a16:creationId xmlns:a16="http://schemas.microsoft.com/office/drawing/2014/main" id="{44B5A977-8AA9-4E17-8845-AF25B30E27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786" y="5914809"/>
            <a:ext cx="816135" cy="393377"/>
          </a:xfrm>
          <a:prstGeom prst="rect">
            <a:avLst/>
          </a:prstGeom>
        </p:spPr>
      </p:pic>
      <p:pic>
        <p:nvPicPr>
          <p:cNvPr id="1026" name="Picture 2" descr="The Dying to Work Campaign | TUC">
            <a:extLst>
              <a:ext uri="{FF2B5EF4-FFF2-40B4-BE49-F238E27FC236}">
                <a16:creationId xmlns:a16="http://schemas.microsoft.com/office/drawing/2014/main" id="{B785ACA4-BA06-453C-B167-40F1F375C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629" y="6427212"/>
            <a:ext cx="783503" cy="28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mployer Logos | Living Wage Foundation">
            <a:extLst>
              <a:ext uri="{FF2B5EF4-FFF2-40B4-BE49-F238E27FC236}">
                <a16:creationId xmlns:a16="http://schemas.microsoft.com/office/drawing/2014/main" id="{9B568EFE-C6D4-403B-87E0-2BC4081FB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738" y="5819747"/>
            <a:ext cx="908089" cy="90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D4C9F2-2C5E-41E2-9882-481334DEF952}"/>
              </a:ext>
            </a:extLst>
          </p:cNvPr>
          <p:cNvSpPr txBox="1"/>
          <p:nvPr/>
        </p:nvSpPr>
        <p:spPr>
          <a:xfrm>
            <a:off x="3874247" y="5814434"/>
            <a:ext cx="4397327" cy="49375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50" dirty="0">
                <a:latin typeface="Arial" panose="020B0604020202020204" pitchFamily="34" charset="0"/>
                <a:cs typeface="Arial" panose="020B0604020202020204" pitchFamily="34" charset="0"/>
              </a:rPr>
              <a:t>Please note that some benefits and aspects are dependent on employment terms and conditions </a:t>
            </a:r>
          </a:p>
        </p:txBody>
      </p:sp>
      <p:pic>
        <p:nvPicPr>
          <p:cNvPr id="6" name="Picture 5" descr="Oldham Council logo">
            <a:extLst>
              <a:ext uri="{FF2B5EF4-FFF2-40B4-BE49-F238E27FC236}">
                <a16:creationId xmlns:a16="http://schemas.microsoft.com/office/drawing/2014/main" id="{3C972D0B-3AFB-4E33-A750-82B0D59710E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994" y="5403067"/>
            <a:ext cx="908088" cy="102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3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1975398472444CA471517E8689BEFB" ma:contentTypeVersion="7" ma:contentTypeDescription="Create a new document." ma:contentTypeScope="" ma:versionID="a16a7cd17e67ee88db4038358b81b0ad">
  <xsd:schema xmlns:xsd="http://www.w3.org/2001/XMLSchema" xmlns:xs="http://www.w3.org/2001/XMLSchema" xmlns:p="http://schemas.microsoft.com/office/2006/metadata/properties" xmlns:ns3="90bc31dc-0aa6-4a61-9ce5-957045f9961c" xmlns:ns4="a6d04408-5de2-48e9-b919-64696a38aeb8" targetNamespace="http://schemas.microsoft.com/office/2006/metadata/properties" ma:root="true" ma:fieldsID="64ad3a4bef9adfbe2596e9a00e8e281f" ns3:_="" ns4:_="">
    <xsd:import namespace="90bc31dc-0aa6-4a61-9ce5-957045f9961c"/>
    <xsd:import namespace="a6d04408-5de2-48e9-b919-64696a38ae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bc31dc-0aa6-4a61-9ce5-957045f996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d04408-5de2-48e9-b919-64696a38a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D80760-2510-4AE6-A30E-ADC1A39AA2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bc31dc-0aa6-4a61-9ce5-957045f9961c"/>
    <ds:schemaRef ds:uri="a6d04408-5de2-48e9-b919-64696a38a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0D99A8-3A22-43C2-83A5-C4781C7F52BD}">
  <ds:schemaRefs>
    <ds:schemaRef ds:uri="http://purl.org/dc/terms/"/>
    <ds:schemaRef ds:uri="http://schemas.openxmlformats.org/package/2006/metadata/core-properties"/>
    <ds:schemaRef ds:uri="http://purl.org/dc/dcmitype/"/>
    <ds:schemaRef ds:uri="90bc31dc-0aa6-4a61-9ce5-957045f9961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a6d04408-5de2-48e9-b919-64696a38aeb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E6216A-7D29-459A-9D73-292816D971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379</Words>
  <Application>Microsoft Office PowerPoint</Application>
  <PresentationFormat>A4 Paper (210x297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Employee Benefits at Oldham Council </vt:lpstr>
    </vt:vector>
  </TitlesOfParts>
  <Company>Oldham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Buckley</dc:creator>
  <cp:lastModifiedBy>Katie Barlow</cp:lastModifiedBy>
  <cp:revision>110</cp:revision>
  <cp:lastPrinted>2023-01-23T15:11:18Z</cp:lastPrinted>
  <dcterms:created xsi:type="dcterms:W3CDTF">2018-09-24T19:43:32Z</dcterms:created>
  <dcterms:modified xsi:type="dcterms:W3CDTF">2023-01-25T19:05:32Z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0x0101008C1975398472444CA471517E8689BEFB</vt:lpwstr>
  </property>
</Properties>
</file>